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68" r:id="rId5"/>
    <p:sldId id="264" r:id="rId6"/>
    <p:sldId id="279" r:id="rId7"/>
    <p:sldId id="274" r:id="rId8"/>
    <p:sldId id="278" r:id="rId9"/>
    <p:sldId id="275" r:id="rId10"/>
    <p:sldId id="281" r:id="rId11"/>
    <p:sldId id="280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9FFCC"/>
    <a:srgbClr val="66FFCC"/>
    <a:srgbClr val="00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76832" autoAdjust="0"/>
  </p:normalViewPr>
  <p:slideViewPr>
    <p:cSldViewPr snapToGrid="0">
      <p:cViewPr varScale="1">
        <p:scale>
          <a:sx n="51" d="100"/>
          <a:sy n="51" d="100"/>
        </p:scale>
        <p:origin x="158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ED96-59B0-428B-98FC-E183BB181422}" type="datetimeFigureOut">
              <a:rPr lang="sv-SE" smtClean="0"/>
              <a:t>2022-09-27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3DD44-6BC8-4203-A074-38DB9711ED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623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..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DD44-6BC8-4203-A074-38DB9711ED6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20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DD44-6BC8-4203-A074-38DB9711ED6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165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DD44-6BC8-4203-A074-38DB9711ED6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929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DD44-6BC8-4203-A074-38DB9711ED6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3832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DD44-6BC8-4203-A074-38DB9711ED6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273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DD44-6BC8-4203-A074-38DB9711ED6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839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DD44-6BC8-4203-A074-38DB9711ED6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7266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3DD44-6BC8-4203-A074-38DB9711ED6C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904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923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31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189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425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109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856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05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1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041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532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338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4D11A-6ADF-400B-9879-DFB704E5863F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0DF3A-2D40-4372-B10E-3EF0AE1442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445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e 36" descr="Et bilde som inneholder har på seg, gul, hatt, dress&#10;&#10;Automatisk generert beskrivelse">
            <a:extLst>
              <a:ext uri="{FF2B5EF4-FFF2-40B4-BE49-F238E27FC236}">
                <a16:creationId xmlns:a16="http://schemas.microsoft.com/office/drawing/2014/main" id="{F9A19BA7-5FFD-4D0A-91AE-C38118F60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66" y="1533598"/>
            <a:ext cx="4303884" cy="28706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4EBEB46-A5E5-4224-94C7-959126E57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3" y="358776"/>
            <a:ext cx="2502804" cy="69482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334E33B3-A03F-40D5-A3ED-47388FB10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984" y="5053668"/>
            <a:ext cx="2176461" cy="57917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279489C3-3799-47F2-9BFE-B2993AD47E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3" y="5069403"/>
            <a:ext cx="2171442" cy="575510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7AB5C7B0-AD4A-43A0-9D53-9AF5271D17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280" y="5115363"/>
            <a:ext cx="1755212" cy="576713"/>
          </a:xfrm>
          <a:prstGeom prst="rect">
            <a:avLst/>
          </a:prstGeom>
        </p:spPr>
      </p:pic>
      <p:pic>
        <p:nvPicPr>
          <p:cNvPr id="20" name="Bilde 19" descr="Et bilde som inneholder sitter, skilt, mørk, mat&#10;&#10;Automatisk generert beskrivelse">
            <a:extLst>
              <a:ext uri="{FF2B5EF4-FFF2-40B4-BE49-F238E27FC236}">
                <a16:creationId xmlns:a16="http://schemas.microsoft.com/office/drawing/2014/main" id="{B61D3124-14F4-444F-ABAA-CEEF3733CF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786" y="5760126"/>
            <a:ext cx="816592" cy="827856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E5BA8B89-E483-4C8A-812E-58D3D16064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56" y="5870798"/>
            <a:ext cx="2160511" cy="358756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C2C715D3-1EC9-436D-87A3-15D6D7FF7B7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6813" y="5869941"/>
            <a:ext cx="1397507" cy="513009"/>
          </a:xfrm>
          <a:prstGeom prst="rect">
            <a:avLst/>
          </a:prstGeom>
        </p:spPr>
      </p:pic>
      <p:sp>
        <p:nvSpPr>
          <p:cNvPr id="27" name="Rektangel 26">
            <a:extLst>
              <a:ext uri="{FF2B5EF4-FFF2-40B4-BE49-F238E27FC236}">
                <a16:creationId xmlns:a16="http://schemas.microsoft.com/office/drawing/2014/main" id="{C981D40A-040F-46BC-BADB-F9C9F9C7F79C}"/>
              </a:ext>
            </a:extLst>
          </p:cNvPr>
          <p:cNvSpPr/>
          <p:nvPr/>
        </p:nvSpPr>
        <p:spPr>
          <a:xfrm>
            <a:off x="789351" y="809906"/>
            <a:ext cx="453521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b-NO" sz="72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LID</a:t>
            </a:r>
          </a:p>
          <a:p>
            <a:pPr>
              <a:spcAft>
                <a:spcPts val="0"/>
              </a:spcAft>
            </a:pPr>
            <a:r>
              <a:rPr lang="nb-NO" sz="16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	</a:t>
            </a:r>
            <a:r>
              <a:rPr lang="nb-NO" sz="20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– </a:t>
            </a:r>
            <a:r>
              <a:rPr lang="nb-NO" sz="20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Local</a:t>
            </a:r>
            <a:r>
              <a:rPr lang="nb-NO" sz="20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</a:t>
            </a:r>
            <a:r>
              <a:rPr lang="nb-NO" sz="20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Improvement</a:t>
            </a:r>
            <a:r>
              <a:rPr lang="nb-NO" sz="20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Districts</a:t>
            </a:r>
            <a:endParaRPr lang="nb-NO" b="1" dirty="0">
              <a:solidFill>
                <a:srgbClr val="0033CC"/>
              </a:solidFill>
              <a:effectLst/>
              <a:latin typeface="Poppins Medium" panose="02000000000000000000" pitchFamily="2" charset="0"/>
              <a:ea typeface="Source Sans Pro" panose="020B0503030403020204" pitchFamily="34" charset="0"/>
              <a:cs typeface="Poppins Medium" panose="02000000000000000000" pitchFamily="2" charset="0"/>
            </a:endParaRPr>
          </a:p>
        </p:txBody>
      </p:sp>
      <p:pic>
        <p:nvPicPr>
          <p:cNvPr id="4" name="Bilde 3" descr="Et bilde som inneholder mat, tallerken&#10;&#10;Automatisk generert beskrivelse">
            <a:extLst>
              <a:ext uri="{FF2B5EF4-FFF2-40B4-BE49-F238E27FC236}">
                <a16:creationId xmlns:a16="http://schemas.microsoft.com/office/drawing/2014/main" id="{D78D70A3-DAD2-45A7-9A1E-74F3A13D52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13" y="5869941"/>
            <a:ext cx="2356924" cy="4321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5EBE55-BEEF-4767-9A4E-2A4AA9EBD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t="30786" r="11423" b="26001"/>
          <a:stretch/>
        </p:blipFill>
        <p:spPr bwMode="auto">
          <a:xfrm>
            <a:off x="7781267" y="5069403"/>
            <a:ext cx="1681630" cy="4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6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A1ECD19-5179-485E-99A6-F7995CAF9FD4}"/>
              </a:ext>
            </a:extLst>
          </p:cNvPr>
          <p:cNvSpPr/>
          <p:nvPr/>
        </p:nvSpPr>
        <p:spPr>
          <a:xfrm>
            <a:off x="0" y="0"/>
            <a:ext cx="9906000" cy="1754326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E370ABB8-4067-4CBB-A7B4-1A11250D9C23}"/>
              </a:ext>
            </a:extLst>
          </p:cNvPr>
          <p:cNvSpPr/>
          <p:nvPr/>
        </p:nvSpPr>
        <p:spPr>
          <a:xfrm>
            <a:off x="598966" y="1754326"/>
            <a:ext cx="4416484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1400" b="1" dirty="0">
                <a:solidFill>
                  <a:srgbClr val="0033CC"/>
                </a:solidFill>
                <a:ea typeface="Calibri" panose="020F0502020204030204" pitchFamily="34" charset="0"/>
                <a:cs typeface="Poppins" panose="02000000000000000000" pitchFamily="2" charset="0"/>
              </a:rPr>
              <a:t>Bakgrund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cs typeface="Poppins" panose="02000000000000000000" pitchFamily="2" charset="0"/>
              </a:rPr>
              <a:t>Projektperiod: Februari 2021 – september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cs typeface="Poppins" panose="02000000000000000000" pitchFamily="2" charset="0"/>
              </a:rPr>
              <a:t>Syfte: Stärka små- och medelstora företags konkurrenskraft, genom att utveckla starkare gränsöverskridande, kreativa och innovativa miljöer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cs typeface="Poppins" panose="02000000000000000000" pitchFamily="2" charset="0"/>
              </a:rPr>
              <a:t>Mål: Bilda </a:t>
            </a:r>
            <a:r>
              <a:rPr lang="sv-SE" sz="1400" dirty="0" err="1">
                <a:cs typeface="Poppins" panose="02000000000000000000" pitchFamily="2" charset="0"/>
              </a:rPr>
              <a:t>LIDs</a:t>
            </a:r>
            <a:r>
              <a:rPr lang="sv-SE" sz="1400" dirty="0">
                <a:cs typeface="Poppins" panose="02000000000000000000" pitchFamily="2" charset="0"/>
              </a:rPr>
              <a:t>, ur ett gränsöverskridande perspektiv, som har ett kunskapsbaserat arbetssätt</a:t>
            </a:r>
          </a:p>
          <a:p>
            <a:pPr>
              <a:spcAft>
                <a:spcPts val="800"/>
              </a:spcAft>
            </a:pPr>
            <a:endParaRPr lang="nb-NO" sz="1400" b="1" dirty="0">
              <a:solidFill>
                <a:srgbClr val="0033CC"/>
              </a:solidFill>
              <a:ea typeface="Calibri" panose="020F0502020204030204" pitchFamily="34" charset="0"/>
              <a:cs typeface="Poppins" panose="02000000000000000000" pitchFamily="2" charset="0"/>
            </a:endParaRPr>
          </a:p>
          <a:p>
            <a:pPr>
              <a:spcAft>
                <a:spcPts val="800"/>
              </a:spcAft>
            </a:pPr>
            <a:endParaRPr lang="nb-NO" sz="1200" dirty="0">
              <a:ea typeface="Calibri" panose="020F0502020204030204" pitchFamily="34" charset="0"/>
              <a:cs typeface="Poppins" panose="02000000000000000000" pitchFamily="2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3D88A67-BC16-4B2C-A814-F9C369688F6B}"/>
              </a:ext>
            </a:extLst>
          </p:cNvPr>
          <p:cNvSpPr/>
          <p:nvPr/>
        </p:nvSpPr>
        <p:spPr>
          <a:xfrm>
            <a:off x="621860" y="358776"/>
            <a:ext cx="314220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b-NO" sz="4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LID</a:t>
            </a:r>
          </a:p>
          <a:p>
            <a:pPr>
              <a:spcAft>
                <a:spcPts val="0"/>
              </a:spcAft>
            </a:pPr>
            <a:r>
              <a:rPr lang="nb-NO" sz="10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     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–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Local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Improvement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Districts</a:t>
            </a:r>
            <a:endParaRPr lang="nb-NO" sz="1050" b="1" dirty="0">
              <a:solidFill>
                <a:srgbClr val="0033CC"/>
              </a:solidFill>
              <a:effectLst/>
              <a:latin typeface="Poppins Medium" panose="02000000000000000000" pitchFamily="2" charset="0"/>
              <a:ea typeface="Source Sans Pro" panose="020B0503030403020204" pitchFamily="34" charset="0"/>
              <a:cs typeface="Poppins Medium" panose="02000000000000000000" pitchFamily="2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859D11E-0E8E-4FFB-91BC-1D58BEB0CEBD}"/>
              </a:ext>
            </a:extLst>
          </p:cNvPr>
          <p:cNvSpPr/>
          <p:nvPr/>
        </p:nvSpPr>
        <p:spPr>
          <a:xfrm>
            <a:off x="5286375" y="1618248"/>
            <a:ext cx="4320921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1400" b="1" dirty="0">
                <a:solidFill>
                  <a:srgbClr val="0033CC"/>
                </a:solidFill>
                <a:ea typeface="Calibri" panose="020F0502020204030204" pitchFamily="34" charset="0"/>
                <a:cs typeface="Poppins" panose="02000000000000000000" pitchFamily="2" charset="0"/>
              </a:rPr>
              <a:t>Delmål</a:t>
            </a:r>
            <a:r>
              <a:rPr lang="nb-NO" sz="1400" dirty="0">
                <a:cs typeface="Poppins" panose="02000000000000000000" pitchFamily="2" charset="0"/>
              </a:rPr>
              <a:t> </a:t>
            </a:r>
          </a:p>
          <a:p>
            <a:r>
              <a:rPr lang="nb-NO" sz="1400" b="1" dirty="0">
                <a:cs typeface="Poppins" panose="02000000000000000000" pitchFamily="2" charset="0"/>
              </a:rPr>
              <a:t>Lokalt nivå - LOCAL IMPROVEMENT DISTRICTS (LIDs)</a:t>
            </a:r>
          </a:p>
          <a:p>
            <a:r>
              <a:rPr lang="nb-NO" sz="1400" dirty="0">
                <a:cs typeface="Poppins" panose="02000000000000000000" pitchFamily="2" charset="0"/>
              </a:rPr>
              <a:t>Skape minst 6 lokale LIDs (en per kommune) og handlingsplaner for disse.</a:t>
            </a:r>
          </a:p>
          <a:p>
            <a:r>
              <a:rPr lang="nb-NO" sz="1400" dirty="0">
                <a:cs typeface="Poppins" panose="02000000000000000000" pitchFamily="2" charset="0"/>
              </a:rPr>
              <a:t> </a:t>
            </a:r>
          </a:p>
          <a:p>
            <a:r>
              <a:rPr lang="nb-NO" sz="1400" b="1" dirty="0">
                <a:cs typeface="Poppins" panose="02000000000000000000" pitchFamily="2" charset="0"/>
              </a:rPr>
              <a:t>Regionalt nivå - GRENSEOVERSKRIDENDE NETTVERK</a:t>
            </a:r>
          </a:p>
          <a:p>
            <a:r>
              <a:rPr lang="nb-NO" sz="1400" dirty="0">
                <a:cs typeface="Poppins" panose="02000000000000000000" pitchFamily="2" charset="0"/>
              </a:rPr>
              <a:t>Skape et regionalt grenseoverskridende nettverk mellom de lokale utviklingsmiljøene (LIDsene)</a:t>
            </a:r>
          </a:p>
          <a:p>
            <a:r>
              <a:rPr lang="nb-NO" sz="1400" dirty="0">
                <a:cs typeface="Poppins" panose="02000000000000000000" pitchFamily="2" charset="0"/>
              </a:rPr>
              <a:t> </a:t>
            </a:r>
          </a:p>
          <a:p>
            <a:r>
              <a:rPr lang="nb-NO" sz="1400" b="1" dirty="0">
                <a:cs typeface="Poppins" panose="02000000000000000000" pitchFamily="2" charset="0"/>
              </a:rPr>
              <a:t>Nasjonalt/internasjonalt nivå - KUNNSKAPSBASERT ARBEIDSMÅTE</a:t>
            </a:r>
          </a:p>
          <a:p>
            <a:r>
              <a:rPr lang="nb-NO" sz="1400" dirty="0">
                <a:cs typeface="Poppins" panose="02000000000000000000" pitchFamily="2" charset="0"/>
              </a:rPr>
              <a:t>Utvikle strukturert kunnskapsoverføring og analyser av eksterne faktorer. </a:t>
            </a:r>
          </a:p>
          <a:p>
            <a:endParaRPr lang="nb-NO" sz="1200" dirty="0">
              <a:cs typeface="Poppins" panose="02000000000000000000" pitchFamily="2" charset="0"/>
            </a:endParaRPr>
          </a:p>
          <a:p>
            <a:pPr>
              <a:spcAft>
                <a:spcPts val="800"/>
              </a:spcAft>
            </a:pPr>
            <a:endParaRPr lang="nb-NO" sz="1200" dirty="0">
              <a:ea typeface="Calibri" panose="020F0502020204030204" pitchFamily="34" charset="0"/>
              <a:cs typeface="Poppins" panose="02000000000000000000" pitchFamily="2" charset="0"/>
            </a:endParaRPr>
          </a:p>
          <a:p>
            <a:pPr>
              <a:spcAft>
                <a:spcPts val="800"/>
              </a:spcAft>
            </a:pPr>
            <a:endParaRPr lang="nb-NO" sz="1200" dirty="0">
              <a:ea typeface="Calibri" panose="020F0502020204030204" pitchFamily="34" charset="0"/>
              <a:cs typeface="Poppins" panose="02000000000000000000" pitchFamily="2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77968A-BACA-452F-80B1-EF88675A8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6"/>
          <a:stretch/>
        </p:blipFill>
        <p:spPr>
          <a:xfrm>
            <a:off x="7754636" y="349187"/>
            <a:ext cx="1460930" cy="10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4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F656732-92AD-47EA-A0B2-3B0DE050188D}"/>
              </a:ext>
            </a:extLst>
          </p:cNvPr>
          <p:cNvSpPr/>
          <p:nvPr/>
        </p:nvSpPr>
        <p:spPr>
          <a:xfrm>
            <a:off x="0" y="0"/>
            <a:ext cx="9906000" cy="1754326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9E03E36-D33F-4589-B08D-E8F9FE6E5B0C}"/>
              </a:ext>
            </a:extLst>
          </p:cNvPr>
          <p:cNvSpPr/>
          <p:nvPr/>
        </p:nvSpPr>
        <p:spPr>
          <a:xfrm>
            <a:off x="621860" y="1959595"/>
            <a:ext cx="8325016" cy="224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Varför ett gränsöverskridande projekt?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/>
              <a:t>Gemensamma utmaningar i form av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400" dirty="0"/>
              <a:t>Urbanisering och förändringar i befolkningsstrukturen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400" dirty="0"/>
              <a:t>Handelsutveckling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400" dirty="0"/>
              <a:t>Utarmning av centrum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400" dirty="0"/>
              <a:t>Utveckling inom besöksnäring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BD5AD88-4813-4A0E-858E-3D135C91DB45}"/>
              </a:ext>
            </a:extLst>
          </p:cNvPr>
          <p:cNvSpPr/>
          <p:nvPr/>
        </p:nvSpPr>
        <p:spPr>
          <a:xfrm>
            <a:off x="621860" y="358776"/>
            <a:ext cx="314220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b-NO" sz="4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LID</a:t>
            </a:r>
          </a:p>
          <a:p>
            <a:pPr>
              <a:spcAft>
                <a:spcPts val="0"/>
              </a:spcAft>
            </a:pPr>
            <a:r>
              <a:rPr lang="nb-NO" sz="10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     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–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Local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Improvement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Districts</a:t>
            </a:r>
            <a:endParaRPr lang="nb-NO" sz="1050" b="1" dirty="0">
              <a:solidFill>
                <a:srgbClr val="0033CC"/>
              </a:solidFill>
              <a:effectLst/>
              <a:latin typeface="Poppins Medium" panose="02000000000000000000" pitchFamily="2" charset="0"/>
              <a:ea typeface="Source Sans Pro" panose="020B0503030403020204" pitchFamily="34" charset="0"/>
              <a:cs typeface="Poppins Medium" panose="02000000000000000000" pitchFamily="2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34074D9-A1AB-4ECC-B3D3-8F6BE8575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6"/>
          <a:stretch/>
        </p:blipFill>
        <p:spPr>
          <a:xfrm>
            <a:off x="7754636" y="349187"/>
            <a:ext cx="1460930" cy="100860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1695566-A055-462B-9E1C-C861FBF38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71" y="4409004"/>
            <a:ext cx="2987928" cy="183747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4BD6F38-0160-40B8-BDD4-6191FEEDC48A}"/>
              </a:ext>
            </a:extLst>
          </p:cNvPr>
          <p:cNvSpPr/>
          <p:nvPr/>
        </p:nvSpPr>
        <p:spPr>
          <a:xfrm>
            <a:off x="4290473" y="4350936"/>
            <a:ext cx="5036605" cy="1505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/>
              <a:t>Möjligheter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400" dirty="0"/>
              <a:t>Platsutveckling i samverkan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400" dirty="0"/>
              <a:t>Öka konkurrenskraften och innovationsförmågan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400" dirty="0"/>
              <a:t>Utveckling inom besöksnäring</a:t>
            </a:r>
          </a:p>
        </p:txBody>
      </p:sp>
    </p:spTree>
    <p:extLst>
      <p:ext uri="{BB962C8B-B14F-4D97-AF65-F5344CB8AC3E}">
        <p14:creationId xmlns:p14="http://schemas.microsoft.com/office/powerpoint/2010/main" val="26211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F656732-92AD-47EA-A0B2-3B0DE050188D}"/>
              </a:ext>
            </a:extLst>
          </p:cNvPr>
          <p:cNvSpPr/>
          <p:nvPr/>
        </p:nvSpPr>
        <p:spPr>
          <a:xfrm>
            <a:off x="0" y="0"/>
            <a:ext cx="9906000" cy="1754326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9E03E36-D33F-4589-B08D-E8F9FE6E5B0C}"/>
              </a:ext>
            </a:extLst>
          </p:cNvPr>
          <p:cNvSpPr/>
          <p:nvPr/>
        </p:nvSpPr>
        <p:spPr>
          <a:xfrm>
            <a:off x="621860" y="1702437"/>
            <a:ext cx="832501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Vad är LID?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/>
              <a:t>En metod för platsutveckling som används över hela världen.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/>
              <a:t>Samverkan mellan privata, offentliga och ideella aktörer.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/>
              <a:t>Handlingsplanen är ett centralt verktyg.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/>
              <a:t>Insatser ökar attraktivitet och konkurrenskraft vilket gynnar fastighetsägare, handlare och invånare.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BD5AD88-4813-4A0E-858E-3D135C91DB45}"/>
              </a:ext>
            </a:extLst>
          </p:cNvPr>
          <p:cNvSpPr/>
          <p:nvPr/>
        </p:nvSpPr>
        <p:spPr>
          <a:xfrm>
            <a:off x="621860" y="358776"/>
            <a:ext cx="314220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b-NO" sz="4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LID</a:t>
            </a:r>
          </a:p>
          <a:p>
            <a:pPr>
              <a:spcAft>
                <a:spcPts val="0"/>
              </a:spcAft>
            </a:pPr>
            <a:r>
              <a:rPr lang="nb-NO" sz="10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     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–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Local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Improvement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Districts</a:t>
            </a:r>
            <a:endParaRPr lang="nb-NO" sz="1050" b="1" dirty="0">
              <a:solidFill>
                <a:srgbClr val="0033CC"/>
              </a:solidFill>
              <a:effectLst/>
              <a:latin typeface="Poppins Medium" panose="02000000000000000000" pitchFamily="2" charset="0"/>
              <a:ea typeface="Source Sans Pro" panose="020B0503030403020204" pitchFamily="34" charset="0"/>
              <a:cs typeface="Poppins Medium" panose="02000000000000000000" pitchFamily="2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34074D9-A1AB-4ECC-B3D3-8F6BE8575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6"/>
          <a:stretch/>
        </p:blipFill>
        <p:spPr>
          <a:xfrm>
            <a:off x="7754636" y="349187"/>
            <a:ext cx="1460930" cy="100860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1695566-A055-462B-9E1C-C861FBF38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71" y="4409004"/>
            <a:ext cx="2987928" cy="18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7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F656732-92AD-47EA-A0B2-3B0DE050188D}"/>
              </a:ext>
            </a:extLst>
          </p:cNvPr>
          <p:cNvSpPr/>
          <p:nvPr/>
        </p:nvSpPr>
        <p:spPr>
          <a:xfrm>
            <a:off x="0" y="0"/>
            <a:ext cx="9906000" cy="1754326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9E03E36-D33F-4589-B08D-E8F9FE6E5B0C}"/>
              </a:ext>
            </a:extLst>
          </p:cNvPr>
          <p:cNvSpPr/>
          <p:nvPr/>
        </p:nvSpPr>
        <p:spPr>
          <a:xfrm>
            <a:off x="621860" y="1364783"/>
            <a:ext cx="8325016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Resultat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Utbildning i LID-metoden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Favne</a:t>
            </a: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eksisterende planverk </a:t>
            </a:r>
            <a:r>
              <a:rPr lang="sv-S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pågående </a:t>
            </a:r>
            <a:r>
              <a:rPr lang="sv-S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prosjekter</a:t>
            </a: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satsinger</a:t>
            </a: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Etablerte geografiske utviklingsområder (min ett LID-område per kommune)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Utviklet felles visjon, mål og forretningsplan områdene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Tydlig ansvarsfordelning och finansieringsplan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Studieresor </a:t>
            </a:r>
            <a:endParaRPr lang="nb-NO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BD5AD88-4813-4A0E-858E-3D135C91DB45}"/>
              </a:ext>
            </a:extLst>
          </p:cNvPr>
          <p:cNvSpPr/>
          <p:nvPr/>
        </p:nvSpPr>
        <p:spPr>
          <a:xfrm>
            <a:off x="621860" y="358776"/>
            <a:ext cx="314220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b-NO" sz="4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LID</a:t>
            </a:r>
          </a:p>
          <a:p>
            <a:pPr>
              <a:spcAft>
                <a:spcPts val="0"/>
              </a:spcAft>
            </a:pPr>
            <a:r>
              <a:rPr lang="nb-NO" sz="10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     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–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Local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Improvement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Districts</a:t>
            </a:r>
            <a:endParaRPr lang="nb-NO" sz="1050" b="1" dirty="0">
              <a:solidFill>
                <a:srgbClr val="0033CC"/>
              </a:solidFill>
              <a:effectLst/>
              <a:latin typeface="Poppins Medium" panose="02000000000000000000" pitchFamily="2" charset="0"/>
              <a:ea typeface="Source Sans Pro" panose="020B0503030403020204" pitchFamily="34" charset="0"/>
              <a:cs typeface="Poppins Medium" panose="02000000000000000000" pitchFamily="2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34074D9-A1AB-4ECC-B3D3-8F6BE8575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6"/>
          <a:stretch/>
        </p:blipFill>
        <p:spPr>
          <a:xfrm>
            <a:off x="7754636" y="349187"/>
            <a:ext cx="1460930" cy="100860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1695566-A055-462B-9E1C-C861FBF38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71" y="4409004"/>
            <a:ext cx="2987928" cy="18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2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6974094-BC54-4B0A-A613-293871BFC579}"/>
              </a:ext>
            </a:extLst>
          </p:cNvPr>
          <p:cNvSpPr/>
          <p:nvPr/>
        </p:nvSpPr>
        <p:spPr>
          <a:xfrm>
            <a:off x="0" y="0"/>
            <a:ext cx="9906000" cy="1754326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DB8639C-71D4-4B60-A164-5174C17C45CA}"/>
              </a:ext>
            </a:extLst>
          </p:cNvPr>
          <p:cNvSpPr/>
          <p:nvPr/>
        </p:nvSpPr>
        <p:spPr>
          <a:xfrm>
            <a:off x="621860" y="1862208"/>
            <a:ext cx="850789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28760"/>
            <a:r>
              <a:rPr lang="nb-NO" dirty="0">
                <a:solidFill>
                  <a:srgbClr val="0033CC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Reflektioner</a:t>
            </a:r>
          </a:p>
          <a:p>
            <a:pPr marR="28760"/>
            <a:endParaRPr lang="nb-NO" sz="1200" dirty="0">
              <a:solidFill>
                <a:srgbClr val="0033CC"/>
              </a:solidFill>
              <a:latin typeface="Poppins Medium" panose="02000000000000000000" pitchFamily="2" charset="0"/>
              <a:cs typeface="Poppins Medium" panose="02000000000000000000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9EB4250-DCFB-40C2-A123-5E2EFE07FC99}"/>
              </a:ext>
            </a:extLst>
          </p:cNvPr>
          <p:cNvSpPr/>
          <p:nvPr/>
        </p:nvSpPr>
        <p:spPr>
          <a:xfrm>
            <a:off x="621860" y="358776"/>
            <a:ext cx="314220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b-NO" sz="4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LID</a:t>
            </a:r>
          </a:p>
          <a:p>
            <a:pPr>
              <a:spcAft>
                <a:spcPts val="0"/>
              </a:spcAft>
            </a:pPr>
            <a:r>
              <a:rPr lang="nb-NO" sz="10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     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–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Local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</a:t>
            </a:r>
            <a:r>
              <a:rPr lang="nb-NO" sz="1400" b="1" dirty="0" err="1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Improvement</a:t>
            </a:r>
            <a:r>
              <a:rPr lang="nb-NO" sz="1400" b="1" dirty="0">
                <a:solidFill>
                  <a:srgbClr val="0033CC"/>
                </a:solidFill>
                <a:latin typeface="Poppins Medium" panose="02000000000000000000" pitchFamily="2" charset="0"/>
                <a:ea typeface="Source Sans Pro" panose="020B0503030403020204" pitchFamily="34" charset="0"/>
                <a:cs typeface="Poppins Medium" panose="02000000000000000000" pitchFamily="2" charset="0"/>
              </a:rPr>
              <a:t> Districts</a:t>
            </a:r>
            <a:endParaRPr lang="nb-NO" sz="1050" b="1" dirty="0">
              <a:solidFill>
                <a:srgbClr val="0033CC"/>
              </a:solidFill>
              <a:effectLst/>
              <a:latin typeface="Poppins Medium" panose="02000000000000000000" pitchFamily="2" charset="0"/>
              <a:ea typeface="Source Sans Pro" panose="020B0503030403020204" pitchFamily="34" charset="0"/>
              <a:cs typeface="Poppins Medium" panose="02000000000000000000" pitchFamily="2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E5F637-7B83-44DB-80D8-6CD75114C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6"/>
          <a:stretch/>
        </p:blipFill>
        <p:spPr>
          <a:xfrm>
            <a:off x="7754636" y="349187"/>
            <a:ext cx="1460930" cy="100860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B3B55C7-509E-45A6-9B3E-839A8FFFD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875" y="4996997"/>
            <a:ext cx="2243522" cy="1170533"/>
          </a:xfrm>
          <a:prstGeom prst="rect">
            <a:avLst/>
          </a:prstGeom>
        </p:spPr>
      </p:pic>
      <p:pic>
        <p:nvPicPr>
          <p:cNvPr id="1026" name="Picture 2" descr="Reflektioner&#10;• Felles utfordringer, men ulike tilnærminger nasjonalt gjør samarbeid over grensen verdifult&#10;• Utveksle erfaringer og gode eksempler&#10;• Potential att fortsätta undersöka LID-metoden (ser på det vi har gjort som et forprosjekt)&#10;• Prosjektet har skapt forventninger hos lokalt næringsliv&#10;• Kommunene har ganske forskjellig tilnærming, noe som har vært både en utfordring og en mulighet&#10;• Tydelig og direkte kommunikation er nødvednig i forhold til nærings- og foreningsliv – ikke så opptatt av prosjekt, men av resultat&#10;• Flere kommuner ønsker å delta i et eventuelt nytt prosjekt&#10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/>
          <a:stretch/>
        </p:blipFill>
        <p:spPr bwMode="auto">
          <a:xfrm>
            <a:off x="494638" y="2585483"/>
            <a:ext cx="8509001" cy="282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2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/>
          <a:srcRect r="8443"/>
          <a:stretch/>
        </p:blipFill>
        <p:spPr>
          <a:xfrm>
            <a:off x="288489" y="381602"/>
            <a:ext cx="5468414" cy="280584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45" y="3562247"/>
            <a:ext cx="4836384" cy="30592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5"/>
          <a:srcRect l="33186"/>
          <a:stretch/>
        </p:blipFill>
        <p:spPr>
          <a:xfrm>
            <a:off x="524528" y="3550361"/>
            <a:ext cx="3736201" cy="3071086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6"/>
          <a:srcRect l="34032"/>
          <a:stretch/>
        </p:blipFill>
        <p:spPr>
          <a:xfrm>
            <a:off x="6074416" y="352124"/>
            <a:ext cx="3039210" cy="30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1"/>
          <a:stretch/>
        </p:blipFill>
        <p:spPr>
          <a:xfrm rot="5400000">
            <a:off x="5089077" y="2237205"/>
            <a:ext cx="4179116" cy="453468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4"/>
          <a:stretch/>
        </p:blipFill>
        <p:spPr>
          <a:xfrm rot="5400000">
            <a:off x="659547" y="2630313"/>
            <a:ext cx="3721262" cy="4280208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5"/>
          <a:stretch/>
        </p:blipFill>
        <p:spPr>
          <a:xfrm>
            <a:off x="1117464" y="122526"/>
            <a:ext cx="7085636" cy="29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9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3B6607E28CB441A89913C0A447B06A" ma:contentTypeVersion="2" ma:contentTypeDescription="Skapa ett nytt dokument." ma:contentTypeScope="" ma:versionID="66b20b1b54228849dc4b45c6f1772090">
  <xsd:schema xmlns:xsd="http://www.w3.org/2001/XMLSchema" xmlns:xs="http://www.w3.org/2001/XMLSchema" xmlns:p="http://schemas.microsoft.com/office/2006/metadata/properties" xmlns:ns2="8c425a6c-3b03-402a-9d03-5065256a2ee4" targetNamespace="http://schemas.microsoft.com/office/2006/metadata/properties" ma:root="true" ma:fieldsID="496efed70b45659688dcce1022210d40" ns2:_="">
    <xsd:import namespace="8c425a6c-3b03-402a-9d03-5065256a2ee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25a6c-3b03-402a-9d03-5065256a2ee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D29E83-CBBD-493E-A22E-FB6ED80526FB}">
  <ds:schemaRefs>
    <ds:schemaRef ds:uri="http://schemas.openxmlformats.org/package/2006/metadata/core-properties"/>
    <ds:schemaRef ds:uri="http://schemas.microsoft.com/office/2006/documentManagement/types"/>
    <ds:schemaRef ds:uri="8c425a6c-3b03-402a-9d03-5065256a2ee4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E869703-F82C-45F0-B966-18247C696F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425a6c-3b03-402a-9d03-5065256a2e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B5F817-F7AC-49FD-8B94-B69116D858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6283</TotalTime>
  <Words>258</Words>
  <Application>Microsoft Office PowerPoint</Application>
  <PresentationFormat>A4 (210 x 297 mm)</PresentationFormat>
  <Paragraphs>63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Poppins Medium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Helene Rødseth</dc:creator>
  <cp:lastModifiedBy>Lidberg Wenche</cp:lastModifiedBy>
  <cp:revision>440</cp:revision>
  <dcterms:created xsi:type="dcterms:W3CDTF">2020-02-09T22:36:01Z</dcterms:created>
  <dcterms:modified xsi:type="dcterms:W3CDTF">2022-09-27T07:16:03Z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0x0101000C3B6607E28CB441A89913C0A447B06A</vt:lpwstr>
  </property>
</Properties>
</file>