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5" r:id="rId2"/>
    <p:sldId id="296" r:id="rId3"/>
    <p:sldId id="297" r:id="rId4"/>
    <p:sldId id="299" r:id="rId5"/>
    <p:sldId id="298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9029C-B36A-49FB-829F-2924ACAA72FF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14B0E-7B89-486F-B207-E0F52659F1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0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Dag 1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2E3FF-2E87-4281-B916-63452D7F1F06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92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24848D-EA30-4BB6-8B62-0CB46C3E0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EB59224-DC18-4B92-953B-C334B86A0F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0A484F-E54B-4AD7-9734-36EF3D654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7A4FD98-5386-4C9D-BD1B-40B615A8C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58B376-9347-4129-A538-87AFBAAD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958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3A25ED-C6D7-4792-B724-DA097ACA0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05B03C9-C8EF-46E6-8058-3F8121C8B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F9ACEF-6793-45E8-AE03-E6DFC808A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F615AE-47B1-45D9-9E06-4CD325AE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6A155A9-4165-499D-9771-EF78061A6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209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40C4B6C-C07B-48C9-99F2-C2C726C82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AE0585F-C02D-4D3B-ABDC-F85F19648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0D903D-95DA-4612-A65C-695F830D7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0237C0-D229-4AE5-B61B-9C635F9E8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028610-71A7-470F-837F-9E9166ED9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278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9F753D-9A9C-4932-BC07-701F3FD0B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F7CC58-E6CC-46D1-9EE8-E0EB3ADCF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995CBD-0601-4E0C-AB3B-CD44936C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31685A-50B0-44F9-B398-45235F33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809AF6-BFE4-4B5E-9068-109F96EED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267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C94060-1C41-4332-9FF0-12B7B7DD7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64498A2-20D2-4A04-9A05-D5B6A9725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097C54-9964-4930-ADF6-28584DBFD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7CEE1B-7A2A-462E-A163-EFCFFF9EB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33EDB5-072C-41D1-8E62-40690FBB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93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9A6213-AF95-45F8-B66B-8F71E8122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7A8B55-0D87-46FE-94FC-D8DDE67182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0B274EB-AD7A-41A0-9334-A72A64171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F48EAF3-711C-48F9-BB98-93A4998A3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CA62444-7CE1-4B88-84C1-37C1C42C8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AB71DFF-5040-456B-9401-34014678C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659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0FFEEB-7820-49C0-AD84-D6CEFF3E9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610E646-5488-45B8-AE1D-58F74DC2F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3ABA5E2-E61D-4858-83A5-731501AE8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1D214A4-3C26-4214-8EFF-967F1E80F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88EFACC-1CEC-4314-A5E4-ABF2E2682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32EA6F4-184C-4224-B220-7CB59C34B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DAD4D3A-011D-41A4-820E-2A50D1B99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791A95F-69BA-437E-B49B-FB1B17E56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06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F045BB-CC2B-4E7D-A6C3-86E38CD8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3FC83D9-41E3-4A87-A2CF-DD7929334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4D2F685-C692-4F69-BF98-C21129C18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0DEEF13-5C3E-46B7-91CE-5690D04DC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551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9207E7D-2E58-4894-A6B1-51E3813C8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178CA2F-CCA9-426B-8289-2DBC27EF1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CCE008F-CE95-4737-AC3B-38212241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494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AA3B13-301E-4071-8EFD-C12D993FE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6D8970-00BC-4F2A-A439-7E0BD64EB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0BA678A-ACB5-4720-A8D5-33934AA1A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71692A5-C1C4-42FA-A46B-FEE6302B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8A7786-C0C0-4D4F-9480-678B1A5E9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0CD3730-B1C8-460F-B331-C8C0B52BA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379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78DC3F-759E-4ED9-A82E-E32F1053F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65D8BB3-A88C-4611-A6D1-5ACA55E74A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1EAE7E-B3F1-4F8B-8256-4578230BC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21CE4FD-7115-4295-9D5A-1F4B4B56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B805120-5E9B-4B20-89E1-F5C9C5E34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5669BBB-2040-4196-B3C9-56701A8C2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359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6F6E08C-5A02-4B5E-8DBF-EF968B5B5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754EDA2-42C9-4BED-9DB5-83B803E01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B7DB05C-0DDC-4AD4-9CA4-4B4F2DE46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41855-F403-41D6-8231-7175C9C62750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B273CA-F7A7-44F8-801C-0AC888DA91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326496-2E9F-4F94-AC2E-C92BED365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5AD50-5546-4B01-A6DD-8A0CB82944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993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lassholder for innhold 25">
            <a:extLst>
              <a:ext uri="{FF2B5EF4-FFF2-40B4-BE49-F238E27FC236}">
                <a16:creationId xmlns:a16="http://schemas.microsoft.com/office/drawing/2014/main" id="{53065429-4E31-4A68-8D50-87C9C944E2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3" b="10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ittel 3">
            <a:extLst>
              <a:ext uri="{FF2B5EF4-FFF2-40B4-BE49-F238E27FC236}">
                <a16:creationId xmlns:a16="http://schemas.microsoft.com/office/drawing/2014/main" id="{B2A220F3-370F-4FC0-973E-F5C335BBA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7" y="5317240"/>
            <a:ext cx="11210925" cy="74483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Interreg Sverige-Norge 2021-2027</a:t>
            </a:r>
          </a:p>
        </p:txBody>
      </p:sp>
    </p:spTree>
    <p:extLst>
      <p:ext uri="{BB962C8B-B14F-4D97-AF65-F5344CB8AC3E}">
        <p14:creationId xmlns:p14="http://schemas.microsoft.com/office/powerpoint/2010/main" val="1846502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CE3010FA-7934-458A-A15D-E12890032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86" y="361189"/>
            <a:ext cx="4082017" cy="1234811"/>
          </a:xfrm>
          <a:prstGeom prst="rect">
            <a:avLst/>
          </a:prstGeom>
        </p:spPr>
      </p:pic>
      <p:pic>
        <p:nvPicPr>
          <p:cNvPr id="42" name="Bildobjekt 41" descr="En bild som visar text, himmel, blå&#10;&#10;Automatiskt genererad beskrivning">
            <a:extLst>
              <a:ext uri="{FF2B5EF4-FFF2-40B4-BE49-F238E27FC236}">
                <a16:creationId xmlns:a16="http://schemas.microsoft.com/office/drawing/2014/main" id="{60C891D5-4B99-4408-A44A-7AB679C1C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58" y="4998724"/>
            <a:ext cx="4082018" cy="87763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4677DAA-1C88-4DCB-8745-76ECEACC5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8578" y="318919"/>
            <a:ext cx="4423144" cy="1509753"/>
          </a:xfrm>
        </p:spPr>
        <p:txBody>
          <a:bodyPr anchor="b">
            <a:normAutofit/>
          </a:bodyPr>
          <a:lstStyle/>
          <a:p>
            <a:endParaRPr lang="sv-SE" sz="3200" dirty="0">
              <a:solidFill>
                <a:srgbClr val="595959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37F2B29-6F17-4167-AA69-9C6805AC1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8578" y="1965197"/>
            <a:ext cx="4423144" cy="655173"/>
          </a:xfrm>
        </p:spPr>
        <p:txBody>
          <a:bodyPr anchor="t">
            <a:normAutofit/>
          </a:bodyPr>
          <a:lstStyle/>
          <a:p>
            <a:endParaRPr lang="sv-SE" sz="1400" dirty="0">
              <a:solidFill>
                <a:srgbClr val="595959"/>
              </a:solidFill>
            </a:endParaRPr>
          </a:p>
        </p:txBody>
      </p:sp>
      <p:sp>
        <p:nvSpPr>
          <p:cNvPr id="46" name="Platshållare för bildnummer 45">
            <a:extLst>
              <a:ext uri="{FF2B5EF4-FFF2-40B4-BE49-F238E27FC236}">
                <a16:creationId xmlns:a16="http://schemas.microsoft.com/office/drawing/2014/main" id="{A6A4F99B-3640-4AA0-A553-7E329DDE0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EDFC8-FA48-4A00-963F-28A8CFE93172}" type="slidenum">
              <a:rPr lang="sv-SE" smtClean="0"/>
              <a:t>2</a:t>
            </a:fld>
            <a:endParaRPr lang="sv-SE"/>
          </a:p>
        </p:txBody>
      </p:sp>
      <p:pic>
        <p:nvPicPr>
          <p:cNvPr id="6" name="Bildobjekt 5" descr="En bild som visar karta&#10;&#10;Automatiskt genererad beskrivning">
            <a:extLst>
              <a:ext uri="{FF2B5EF4-FFF2-40B4-BE49-F238E27FC236}">
                <a16:creationId xmlns:a16="http://schemas.microsoft.com/office/drawing/2014/main" id="{57F7BBB2-DD25-41F6-90E4-0C2EE6FA02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885" y="7473"/>
            <a:ext cx="5459029" cy="6858000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7BF9DC8-6BD7-4F94-BB70-7D260BA8A95E}"/>
              </a:ext>
            </a:extLst>
          </p:cNvPr>
          <p:cNvSpPr txBox="1"/>
          <p:nvPr/>
        </p:nvSpPr>
        <p:spPr>
          <a:xfrm>
            <a:off x="622358" y="1717636"/>
            <a:ext cx="42035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/>
              <a:t>100 mil gräns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/>
              <a:t>2,7 miljoner invånare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/>
              <a:t>Fyra prioriteringar som tillsammans har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/>
              <a:t>Åtta specifika mål</a:t>
            </a:r>
          </a:p>
          <a:p>
            <a:endParaRPr lang="sv-SE" dirty="0"/>
          </a:p>
          <a:p>
            <a:r>
              <a:rPr lang="sv-SE" dirty="0"/>
              <a:t>De projekt som genomförs är programmets kött och blod och uppfyller dess vision:</a:t>
            </a:r>
          </a:p>
          <a:p>
            <a:endParaRPr lang="sv-SE" dirty="0"/>
          </a:p>
          <a:p>
            <a:r>
              <a:rPr lang="nb-NO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«En </a:t>
            </a:r>
            <a:r>
              <a:rPr lang="nb-NO" sz="1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hållbar</a:t>
            </a:r>
            <a:r>
              <a:rPr lang="nb-NO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utveckling</a:t>
            </a:r>
            <a:r>
              <a:rPr lang="nb-NO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</a:t>
            </a:r>
            <a:r>
              <a:rPr lang="nb-NO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omställning</a:t>
            </a:r>
            <a:r>
              <a:rPr lang="nb-NO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en attraktiv </a:t>
            </a:r>
            <a:r>
              <a:rPr lang="nb-NO" sz="1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gränsregion</a:t>
            </a:r>
            <a:r>
              <a:rPr lang="nb-NO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utan</a:t>
            </a:r>
            <a:r>
              <a:rPr lang="nb-NO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gränshinder</a:t>
            </a:r>
            <a:r>
              <a:rPr lang="nb-NO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135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CE3010FA-7934-458A-A15D-E12890032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73" y="345683"/>
            <a:ext cx="4082017" cy="1234811"/>
          </a:xfrm>
          <a:prstGeom prst="rect">
            <a:avLst/>
          </a:prstGeom>
        </p:spPr>
      </p:pic>
      <p:pic>
        <p:nvPicPr>
          <p:cNvPr id="42" name="Bildobjekt 41" descr="En bild som visar text, himmel, blå&#10;&#10;Automatiskt genererad beskrivning">
            <a:extLst>
              <a:ext uri="{FF2B5EF4-FFF2-40B4-BE49-F238E27FC236}">
                <a16:creationId xmlns:a16="http://schemas.microsoft.com/office/drawing/2014/main" id="{60C891D5-4B99-4408-A44A-7AB679C1C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41" y="5615173"/>
            <a:ext cx="4082018" cy="877634"/>
          </a:xfrm>
          <a:prstGeom prst="rect">
            <a:avLst/>
          </a:prstGeom>
        </p:spPr>
      </p:pic>
      <p:sp>
        <p:nvSpPr>
          <p:cNvPr id="3" name="Underrubrik 2">
            <a:extLst>
              <a:ext uri="{FF2B5EF4-FFF2-40B4-BE49-F238E27FC236}">
                <a16:creationId xmlns:a16="http://schemas.microsoft.com/office/drawing/2014/main" id="{737F2B29-6F17-4167-AA69-9C6805AC1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8578" y="1965197"/>
            <a:ext cx="4423144" cy="655173"/>
          </a:xfrm>
        </p:spPr>
        <p:txBody>
          <a:bodyPr anchor="t">
            <a:normAutofit/>
          </a:bodyPr>
          <a:lstStyle/>
          <a:p>
            <a:endParaRPr lang="sv-SE" sz="1400" dirty="0">
              <a:solidFill>
                <a:srgbClr val="595959"/>
              </a:solidFill>
            </a:endParaRPr>
          </a:p>
        </p:txBody>
      </p:sp>
      <p:sp>
        <p:nvSpPr>
          <p:cNvPr id="46" name="Platshållare för bildnummer 45">
            <a:extLst>
              <a:ext uri="{FF2B5EF4-FFF2-40B4-BE49-F238E27FC236}">
                <a16:creationId xmlns:a16="http://schemas.microsoft.com/office/drawing/2014/main" id="{A6A4F99B-3640-4AA0-A553-7E329DDE0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EDFC8-FA48-4A00-963F-28A8CFE93172}" type="slidenum">
              <a:rPr lang="sv-SE" smtClean="0"/>
              <a:t>3</a:t>
            </a:fld>
            <a:endParaRPr lang="sv-SE"/>
          </a:p>
        </p:txBody>
      </p:sp>
      <p:graphicFrame>
        <p:nvGraphicFramePr>
          <p:cNvPr id="13" name="Tabell 12">
            <a:extLst>
              <a:ext uri="{FF2B5EF4-FFF2-40B4-BE49-F238E27FC236}">
                <a16:creationId xmlns:a16="http://schemas.microsoft.com/office/drawing/2014/main" id="{C3525023-DA85-4627-8491-EC92C3B0D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569815"/>
              </p:ext>
            </p:extLst>
          </p:nvPr>
        </p:nvGraphicFramePr>
        <p:xfrm>
          <a:off x="4593590" y="0"/>
          <a:ext cx="7598410" cy="68779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17173">
                  <a:extLst>
                    <a:ext uri="{9D8B030D-6E8A-4147-A177-3AD203B41FA5}">
                      <a16:colId xmlns:a16="http://schemas.microsoft.com/office/drawing/2014/main" val="712269043"/>
                    </a:ext>
                  </a:extLst>
                </a:gridCol>
                <a:gridCol w="2242286">
                  <a:extLst>
                    <a:ext uri="{9D8B030D-6E8A-4147-A177-3AD203B41FA5}">
                      <a16:colId xmlns:a16="http://schemas.microsoft.com/office/drawing/2014/main" val="1134625212"/>
                    </a:ext>
                  </a:extLst>
                </a:gridCol>
                <a:gridCol w="1581610">
                  <a:extLst>
                    <a:ext uri="{9D8B030D-6E8A-4147-A177-3AD203B41FA5}">
                      <a16:colId xmlns:a16="http://schemas.microsoft.com/office/drawing/2014/main" val="343459968"/>
                    </a:ext>
                  </a:extLst>
                </a:gridCol>
                <a:gridCol w="1657341">
                  <a:extLst>
                    <a:ext uri="{9D8B030D-6E8A-4147-A177-3AD203B41FA5}">
                      <a16:colId xmlns:a16="http://schemas.microsoft.com/office/drawing/2014/main" val="2566796936"/>
                    </a:ext>
                  </a:extLst>
                </a:gridCol>
              </a:tblGrid>
              <a:tr h="476497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 dirty="0">
                          <a:effectLst/>
                        </a:rPr>
                        <a:t>Prioritering</a:t>
                      </a:r>
                      <a:endParaRPr lang="sv-SE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v-SE" sz="1600" b="1" u="none" strike="noStrike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Kortnamn specifikt mål</a:t>
                      </a:r>
                    </a:p>
                    <a:p>
                      <a:pPr marL="0" algn="ctr" defTabSz="914400" rtl="0" eaLnBrk="1" fontAlgn="ctr" latinLnBrk="0" hangingPunct="1"/>
                      <a:endParaRPr lang="sv-SE" sz="800" b="1" u="none" strike="noStrike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 dirty="0">
                          <a:effectLst/>
                        </a:rPr>
                        <a:t>Förslag fördelning</a:t>
                      </a:r>
                    </a:p>
                    <a:p>
                      <a:pPr algn="ctr" fontAlgn="b"/>
                      <a:endParaRPr lang="sv-SE" sz="800" u="none" strike="noStrike" noProof="0" dirty="0">
                        <a:effectLst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 dirty="0">
                          <a:effectLst/>
                        </a:rPr>
                        <a:t>Totalfinansiering</a:t>
                      </a:r>
                    </a:p>
                    <a:p>
                      <a:pPr algn="ctr" fontAlgn="b"/>
                      <a:endParaRPr lang="sv-SE" sz="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extLst>
                  <a:ext uri="{0D108BD9-81ED-4DB2-BD59-A6C34878D82A}">
                    <a16:rowId xmlns:a16="http://schemas.microsoft.com/office/drawing/2014/main" val="712067784"/>
                  </a:ext>
                </a:extLst>
              </a:tr>
              <a:tr h="6113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 dirty="0">
                          <a:effectLst/>
                        </a:rPr>
                        <a:t>En smartare gränsregion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 Innovativa miljöer</a:t>
                      </a:r>
                    </a:p>
                  </a:txBody>
                  <a:tcPr marL="6350" marR="6350" marT="6350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>
                          <a:effectLst/>
                        </a:rPr>
                        <a:t>42 %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b="0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43,8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extLst>
                  <a:ext uri="{0D108BD9-81ED-4DB2-BD59-A6C34878D82A}">
                    <a16:rowId xmlns:a16="http://schemas.microsoft.com/office/drawing/2014/main" val="3272221091"/>
                  </a:ext>
                </a:extLst>
              </a:tr>
              <a:tr h="611329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  Små och medelstora företags hållbara tillväxt</a:t>
                      </a:r>
                    </a:p>
                  </a:txBody>
                  <a:tcPr marL="6350" marR="6350" marT="6350" marB="0" anchor="b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450193"/>
                  </a:ext>
                </a:extLst>
              </a:tr>
              <a:tr h="6113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 dirty="0">
                          <a:effectLst/>
                        </a:rPr>
                        <a:t>En grönare gränsregion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 Klimatanpassning</a:t>
                      </a:r>
                    </a:p>
                  </a:txBody>
                  <a:tcPr marL="6350" marR="6350" marT="6350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>
                          <a:effectLst/>
                        </a:rPr>
                        <a:t>22 %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22,9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extLst>
                  <a:ext uri="{0D108BD9-81ED-4DB2-BD59-A6C34878D82A}">
                    <a16:rowId xmlns:a16="http://schemas.microsoft.com/office/drawing/2014/main" val="3392505320"/>
                  </a:ext>
                </a:extLst>
              </a:tr>
              <a:tr h="640749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 Cirkulär ekonomi</a:t>
                      </a:r>
                    </a:p>
                  </a:txBody>
                  <a:tcPr marL="6350" marR="6350" marT="6350" marB="0" anchor="b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508477"/>
                  </a:ext>
                </a:extLst>
              </a:tr>
              <a:tr h="6113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 dirty="0">
                          <a:effectLst/>
                        </a:rPr>
                        <a:t>En mer social gränsregion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 Gränsöverskridande arbetsmarknad</a:t>
                      </a:r>
                    </a:p>
                  </a:txBody>
                  <a:tcPr marL="6350" marR="6350" marT="6350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>
                          <a:effectLst/>
                        </a:rPr>
                        <a:t>20 %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20,8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extLst>
                  <a:ext uri="{0D108BD9-81ED-4DB2-BD59-A6C34878D82A}">
                    <a16:rowId xmlns:a16="http://schemas.microsoft.com/office/drawing/2014/main" val="3786582299"/>
                  </a:ext>
                </a:extLst>
              </a:tr>
              <a:tr h="611329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 Utbildning och livslångt lärande</a:t>
                      </a:r>
                    </a:p>
                  </a:txBody>
                  <a:tcPr marL="6350" marR="6350" marT="6350" marB="0" anchor="b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113394"/>
                  </a:ext>
                </a:extLst>
              </a:tr>
              <a:tr h="611329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 Hållbar kultur och turism</a:t>
                      </a:r>
                    </a:p>
                  </a:txBody>
                  <a:tcPr marL="6350" marR="6350" marT="6350" marB="0" anchor="b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26296"/>
                  </a:ext>
                </a:extLst>
              </a:tr>
              <a:tr h="725378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>
                          <a:effectLst/>
                        </a:rPr>
                        <a:t>En starkare gränsregion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 Stärka det gränsöverskridande samarbetet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>
                          <a:effectLst/>
                        </a:rPr>
                        <a:t>9 %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9,4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extLst>
                  <a:ext uri="{0D108BD9-81ED-4DB2-BD59-A6C34878D82A}">
                    <a16:rowId xmlns:a16="http://schemas.microsoft.com/office/drawing/2014/main" val="3308866824"/>
                  </a:ext>
                </a:extLst>
              </a:tr>
              <a:tr h="611329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>
                          <a:effectLst/>
                        </a:rPr>
                        <a:t>Genomförande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noProof="0" dirty="0">
                          <a:effectLst/>
                          <a:latin typeface="+mn-lt"/>
                        </a:rPr>
                        <a:t>Administration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>
                          <a:effectLst/>
                        </a:rPr>
                        <a:t>7 %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7,3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extLst>
                  <a:ext uri="{0D108BD9-81ED-4DB2-BD59-A6C34878D82A}">
                    <a16:rowId xmlns:a16="http://schemas.microsoft.com/office/drawing/2014/main" val="2276503345"/>
                  </a:ext>
                </a:extLst>
              </a:tr>
              <a:tr h="743546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Totalt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Målet är projekt genomförda för ca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104 miljoner EUR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extLst>
                  <a:ext uri="{0D108BD9-81ED-4DB2-BD59-A6C34878D82A}">
                    <a16:rowId xmlns:a16="http://schemas.microsoft.com/office/drawing/2014/main" val="830108778"/>
                  </a:ext>
                </a:extLst>
              </a:tr>
            </a:tbl>
          </a:graphicData>
        </a:graphic>
      </p:graphicFrame>
      <p:sp>
        <p:nvSpPr>
          <p:cNvPr id="10" name="textruta 9">
            <a:extLst>
              <a:ext uri="{FF2B5EF4-FFF2-40B4-BE49-F238E27FC236}">
                <a16:creationId xmlns:a16="http://schemas.microsoft.com/office/drawing/2014/main" id="{2CB0C11C-2175-4199-93DE-B53E080C7925}"/>
              </a:ext>
            </a:extLst>
          </p:cNvPr>
          <p:cNvSpPr txBox="1"/>
          <p:nvPr/>
        </p:nvSpPr>
        <p:spPr>
          <a:xfrm>
            <a:off x="583989" y="1440458"/>
            <a:ext cx="317420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/>
              <a:t>Programmet är ännu inte godkänt</a:t>
            </a:r>
          </a:p>
          <a:p>
            <a:r>
              <a:rPr lang="sv-SE" dirty="0"/>
              <a:t>Förväntas godkännas innan sommaren 2022</a:t>
            </a:r>
          </a:p>
          <a:p>
            <a:endParaRPr lang="sv-SE" dirty="0"/>
          </a:p>
          <a:p>
            <a:r>
              <a:rPr lang="sv-SE" dirty="0"/>
              <a:t>EU 47 miljoner EUR</a:t>
            </a:r>
          </a:p>
          <a:p>
            <a:r>
              <a:rPr lang="sv-SE" dirty="0"/>
              <a:t>Norge 16 miljoner EUR</a:t>
            </a:r>
          </a:p>
          <a:p>
            <a:endParaRPr lang="sv-SE" dirty="0"/>
          </a:p>
          <a:p>
            <a:r>
              <a:rPr lang="sv-SE" dirty="0"/>
              <a:t>Svensk sökande behöver ordna 35% i övrig finansiering</a:t>
            </a:r>
          </a:p>
          <a:p>
            <a:endParaRPr lang="sv-SE" dirty="0"/>
          </a:p>
          <a:p>
            <a:r>
              <a:rPr lang="sv-SE" dirty="0"/>
              <a:t>Norsk sökande i samma projekt behöver minst 50 % egen finansiering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543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CE3010FA-7934-458A-A15D-E12890032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73" y="345683"/>
            <a:ext cx="4082017" cy="1234811"/>
          </a:xfrm>
          <a:prstGeom prst="rect">
            <a:avLst/>
          </a:prstGeom>
        </p:spPr>
      </p:pic>
      <p:pic>
        <p:nvPicPr>
          <p:cNvPr id="42" name="Bildobjekt 41" descr="En bild som visar text, himmel, blå&#10;&#10;Automatiskt genererad beskrivning">
            <a:extLst>
              <a:ext uri="{FF2B5EF4-FFF2-40B4-BE49-F238E27FC236}">
                <a16:creationId xmlns:a16="http://schemas.microsoft.com/office/drawing/2014/main" id="{60C891D5-4B99-4408-A44A-7AB679C1C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41" y="5615173"/>
            <a:ext cx="4082018" cy="877634"/>
          </a:xfrm>
          <a:prstGeom prst="rect">
            <a:avLst/>
          </a:prstGeom>
        </p:spPr>
      </p:pic>
      <p:sp>
        <p:nvSpPr>
          <p:cNvPr id="3" name="Underrubrik 2">
            <a:extLst>
              <a:ext uri="{FF2B5EF4-FFF2-40B4-BE49-F238E27FC236}">
                <a16:creationId xmlns:a16="http://schemas.microsoft.com/office/drawing/2014/main" id="{737F2B29-6F17-4167-AA69-9C6805AC1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8578" y="1965197"/>
            <a:ext cx="4423144" cy="655173"/>
          </a:xfrm>
        </p:spPr>
        <p:txBody>
          <a:bodyPr anchor="t">
            <a:normAutofit/>
          </a:bodyPr>
          <a:lstStyle/>
          <a:p>
            <a:endParaRPr lang="sv-SE" sz="1400" dirty="0">
              <a:solidFill>
                <a:srgbClr val="595959"/>
              </a:solidFill>
            </a:endParaRPr>
          </a:p>
        </p:txBody>
      </p:sp>
      <p:sp>
        <p:nvSpPr>
          <p:cNvPr id="46" name="Platshållare för bildnummer 45">
            <a:extLst>
              <a:ext uri="{FF2B5EF4-FFF2-40B4-BE49-F238E27FC236}">
                <a16:creationId xmlns:a16="http://schemas.microsoft.com/office/drawing/2014/main" id="{A6A4F99B-3640-4AA0-A553-7E329DDE0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EDFC8-FA48-4A00-963F-28A8CFE93172}" type="slidenum">
              <a:rPr lang="sv-SE" smtClean="0"/>
              <a:t>4</a:t>
            </a:fld>
            <a:endParaRPr lang="sv-SE"/>
          </a:p>
        </p:txBody>
      </p:sp>
      <p:graphicFrame>
        <p:nvGraphicFramePr>
          <p:cNvPr id="13" name="Tabell 12">
            <a:extLst>
              <a:ext uri="{FF2B5EF4-FFF2-40B4-BE49-F238E27FC236}">
                <a16:creationId xmlns:a16="http://schemas.microsoft.com/office/drawing/2014/main" id="{C3525023-DA85-4627-8491-EC92C3B0D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622042"/>
              </p:ext>
            </p:extLst>
          </p:nvPr>
        </p:nvGraphicFramePr>
        <p:xfrm>
          <a:off x="4593590" y="0"/>
          <a:ext cx="7598410" cy="68779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17173">
                  <a:extLst>
                    <a:ext uri="{9D8B030D-6E8A-4147-A177-3AD203B41FA5}">
                      <a16:colId xmlns:a16="http://schemas.microsoft.com/office/drawing/2014/main" val="712269043"/>
                    </a:ext>
                  </a:extLst>
                </a:gridCol>
                <a:gridCol w="2242286">
                  <a:extLst>
                    <a:ext uri="{9D8B030D-6E8A-4147-A177-3AD203B41FA5}">
                      <a16:colId xmlns:a16="http://schemas.microsoft.com/office/drawing/2014/main" val="1134625212"/>
                    </a:ext>
                  </a:extLst>
                </a:gridCol>
                <a:gridCol w="1581610">
                  <a:extLst>
                    <a:ext uri="{9D8B030D-6E8A-4147-A177-3AD203B41FA5}">
                      <a16:colId xmlns:a16="http://schemas.microsoft.com/office/drawing/2014/main" val="343459968"/>
                    </a:ext>
                  </a:extLst>
                </a:gridCol>
                <a:gridCol w="1657341">
                  <a:extLst>
                    <a:ext uri="{9D8B030D-6E8A-4147-A177-3AD203B41FA5}">
                      <a16:colId xmlns:a16="http://schemas.microsoft.com/office/drawing/2014/main" val="2566796936"/>
                    </a:ext>
                  </a:extLst>
                </a:gridCol>
              </a:tblGrid>
              <a:tr h="476497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 dirty="0">
                          <a:effectLst/>
                        </a:rPr>
                        <a:t>Prioritering</a:t>
                      </a:r>
                      <a:endParaRPr lang="sv-SE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sv-SE" sz="1600" b="1" u="none" strike="noStrike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Kortnamn specifikt mål</a:t>
                      </a:r>
                    </a:p>
                    <a:p>
                      <a:pPr marL="0" algn="ctr" defTabSz="914400" rtl="0" eaLnBrk="1" fontAlgn="ctr" latinLnBrk="0" hangingPunct="1"/>
                      <a:endParaRPr lang="sv-SE" sz="800" b="1" u="none" strike="noStrike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 dirty="0">
                          <a:effectLst/>
                        </a:rPr>
                        <a:t>Förslag fördelning</a:t>
                      </a:r>
                    </a:p>
                    <a:p>
                      <a:pPr algn="ctr" fontAlgn="b"/>
                      <a:endParaRPr lang="sv-SE" sz="800" u="none" strike="noStrike" noProof="0" dirty="0">
                        <a:effectLst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 dirty="0">
                          <a:effectLst/>
                        </a:rPr>
                        <a:t>Totalfinansiering</a:t>
                      </a:r>
                    </a:p>
                    <a:p>
                      <a:pPr algn="ctr" fontAlgn="b"/>
                      <a:endParaRPr lang="sv-SE" sz="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extLst>
                  <a:ext uri="{0D108BD9-81ED-4DB2-BD59-A6C34878D82A}">
                    <a16:rowId xmlns:a16="http://schemas.microsoft.com/office/drawing/2014/main" val="712067784"/>
                  </a:ext>
                </a:extLst>
              </a:tr>
              <a:tr h="6113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 dirty="0">
                          <a:effectLst/>
                        </a:rPr>
                        <a:t>En smartare gränsregion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 Innovativa miljöer</a:t>
                      </a:r>
                    </a:p>
                  </a:txBody>
                  <a:tcPr marL="6350" marR="6350" marT="6350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>
                          <a:effectLst/>
                        </a:rPr>
                        <a:t>42 %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b="0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43,8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extLst>
                  <a:ext uri="{0D108BD9-81ED-4DB2-BD59-A6C34878D82A}">
                    <a16:rowId xmlns:a16="http://schemas.microsoft.com/office/drawing/2014/main" val="3272221091"/>
                  </a:ext>
                </a:extLst>
              </a:tr>
              <a:tr h="611329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  Små och medelstora företags hållbara tillväxt</a:t>
                      </a:r>
                    </a:p>
                  </a:txBody>
                  <a:tcPr marL="6350" marR="6350" marT="6350" marB="0" anchor="b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450193"/>
                  </a:ext>
                </a:extLst>
              </a:tr>
              <a:tr h="6113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 dirty="0">
                          <a:effectLst/>
                        </a:rPr>
                        <a:t>En grönare gränsregion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 Klimatanpassning</a:t>
                      </a:r>
                    </a:p>
                  </a:txBody>
                  <a:tcPr marL="6350" marR="6350" marT="6350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>
                          <a:effectLst/>
                        </a:rPr>
                        <a:t>22 %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22,9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extLst>
                  <a:ext uri="{0D108BD9-81ED-4DB2-BD59-A6C34878D82A}">
                    <a16:rowId xmlns:a16="http://schemas.microsoft.com/office/drawing/2014/main" val="3392505320"/>
                  </a:ext>
                </a:extLst>
              </a:tr>
              <a:tr h="640749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 Cirkulär ekonomi</a:t>
                      </a:r>
                    </a:p>
                  </a:txBody>
                  <a:tcPr marL="6350" marR="6350" marT="6350" marB="0" anchor="b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508477"/>
                  </a:ext>
                </a:extLst>
              </a:tr>
              <a:tr h="6113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 dirty="0">
                          <a:effectLst/>
                        </a:rPr>
                        <a:t>En mer social gränsregion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 Gränsöverskridande arbetsmarknad</a:t>
                      </a:r>
                    </a:p>
                  </a:txBody>
                  <a:tcPr marL="6350" marR="6350" marT="6350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v-SE" sz="1600" u="none" strike="noStrike" noProof="0">
                          <a:effectLst/>
                        </a:rPr>
                        <a:t>20 %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20,8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ctr"/>
                </a:tc>
                <a:extLst>
                  <a:ext uri="{0D108BD9-81ED-4DB2-BD59-A6C34878D82A}">
                    <a16:rowId xmlns:a16="http://schemas.microsoft.com/office/drawing/2014/main" val="3786582299"/>
                  </a:ext>
                </a:extLst>
              </a:tr>
              <a:tr h="611329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 Utbildning och livslångt lärande</a:t>
                      </a:r>
                    </a:p>
                  </a:txBody>
                  <a:tcPr marL="6350" marR="6350" marT="6350" marB="0" anchor="b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113394"/>
                  </a:ext>
                </a:extLst>
              </a:tr>
              <a:tr h="611329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 Hållbar kultur och turism</a:t>
                      </a:r>
                    </a:p>
                  </a:txBody>
                  <a:tcPr marL="6350" marR="6350" marT="6350" marB="0" anchor="b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26296"/>
                  </a:ext>
                </a:extLst>
              </a:tr>
              <a:tr h="725378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>
                          <a:effectLst/>
                        </a:rPr>
                        <a:t>En starkare gränsregion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 Stärka det gränsöverskridande samarbetet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>
                          <a:effectLst/>
                        </a:rPr>
                        <a:t>9 %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9,4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extLst>
                  <a:ext uri="{0D108BD9-81ED-4DB2-BD59-A6C34878D82A}">
                    <a16:rowId xmlns:a16="http://schemas.microsoft.com/office/drawing/2014/main" val="3308866824"/>
                  </a:ext>
                </a:extLst>
              </a:tr>
              <a:tr h="611329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>
                          <a:effectLst/>
                        </a:rPr>
                        <a:t>Genomförande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noProof="0" dirty="0">
                          <a:effectLst/>
                          <a:latin typeface="+mn-lt"/>
                        </a:rPr>
                        <a:t>Administration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u="none" strike="noStrike" noProof="0">
                          <a:effectLst/>
                        </a:rPr>
                        <a:t>7 %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7,3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extLst>
                  <a:ext uri="{0D108BD9-81ED-4DB2-BD59-A6C34878D82A}">
                    <a16:rowId xmlns:a16="http://schemas.microsoft.com/office/drawing/2014/main" val="2276503345"/>
                  </a:ext>
                </a:extLst>
              </a:tr>
              <a:tr h="743546"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Totalt</a:t>
                      </a:r>
                      <a:endParaRPr lang="sv-SE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Målet är projekt genomförda för ca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104 miljoner EUR</a:t>
                      </a:r>
                      <a:endParaRPr lang="sv-SE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3" marR="8153" marT="8153" marB="0" anchor="b"/>
                </a:tc>
                <a:extLst>
                  <a:ext uri="{0D108BD9-81ED-4DB2-BD59-A6C34878D82A}">
                    <a16:rowId xmlns:a16="http://schemas.microsoft.com/office/drawing/2014/main" val="830108778"/>
                  </a:ext>
                </a:extLst>
              </a:tr>
            </a:tbl>
          </a:graphicData>
        </a:graphic>
      </p:graphicFrame>
      <p:sp>
        <p:nvSpPr>
          <p:cNvPr id="10" name="textruta 9">
            <a:extLst>
              <a:ext uri="{FF2B5EF4-FFF2-40B4-BE49-F238E27FC236}">
                <a16:creationId xmlns:a16="http://schemas.microsoft.com/office/drawing/2014/main" id="{2CB0C11C-2175-4199-93DE-B53E080C7925}"/>
              </a:ext>
            </a:extLst>
          </p:cNvPr>
          <p:cNvSpPr txBox="1"/>
          <p:nvPr/>
        </p:nvSpPr>
        <p:spPr>
          <a:xfrm>
            <a:off x="683141" y="1734073"/>
            <a:ext cx="317420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/>
              <a:t>Första utlysning öppnar 15 maj och stänger 15 juni.</a:t>
            </a:r>
          </a:p>
          <a:p>
            <a:endParaRPr lang="sv-SE" dirty="0"/>
          </a:p>
          <a:p>
            <a:r>
              <a:rPr lang="sv-SE" dirty="0"/>
              <a:t>Beslut i september 2022.</a:t>
            </a:r>
          </a:p>
          <a:p>
            <a:endParaRPr lang="sv-SE" dirty="0"/>
          </a:p>
          <a:p>
            <a:r>
              <a:rPr lang="sv-SE" dirty="0"/>
              <a:t>Andra utlysning 15 oktober till 15 november. </a:t>
            </a:r>
          </a:p>
          <a:p>
            <a:endParaRPr lang="sv-SE" dirty="0"/>
          </a:p>
          <a:p>
            <a:r>
              <a:rPr lang="sv-SE" dirty="0"/>
              <a:t>Beslut i januari 2023.</a:t>
            </a:r>
          </a:p>
        </p:txBody>
      </p:sp>
    </p:spTree>
    <p:extLst>
      <p:ext uri="{BB962C8B-B14F-4D97-AF65-F5344CB8AC3E}">
        <p14:creationId xmlns:p14="http://schemas.microsoft.com/office/powerpoint/2010/main" val="14763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CE3010FA-7934-458A-A15D-E12890032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42" y="365193"/>
            <a:ext cx="4082017" cy="1234811"/>
          </a:xfrm>
          <a:prstGeom prst="rect">
            <a:avLst/>
          </a:prstGeom>
        </p:spPr>
      </p:pic>
      <p:pic>
        <p:nvPicPr>
          <p:cNvPr id="42" name="Bildobjekt 41" descr="En bild som visar text, himmel, blå&#10;&#10;Automatiskt genererad beskrivning">
            <a:extLst>
              <a:ext uri="{FF2B5EF4-FFF2-40B4-BE49-F238E27FC236}">
                <a16:creationId xmlns:a16="http://schemas.microsoft.com/office/drawing/2014/main" id="{60C891D5-4B99-4408-A44A-7AB679C1C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41" y="5615173"/>
            <a:ext cx="4082018" cy="877634"/>
          </a:xfrm>
          <a:prstGeom prst="rect">
            <a:avLst/>
          </a:prstGeom>
        </p:spPr>
      </p:pic>
      <p:sp>
        <p:nvSpPr>
          <p:cNvPr id="46" name="Platshållare för bildnummer 45">
            <a:extLst>
              <a:ext uri="{FF2B5EF4-FFF2-40B4-BE49-F238E27FC236}">
                <a16:creationId xmlns:a16="http://schemas.microsoft.com/office/drawing/2014/main" id="{A6A4F99B-3640-4AA0-A553-7E329DDE0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EDFC8-FA48-4A00-963F-28A8CFE93172}" type="slidenum">
              <a:rPr lang="sv-SE" smtClean="0"/>
              <a:t>5</a:t>
            </a:fld>
            <a:endParaRPr lang="sv-SE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54FC1C0D-9C76-4B93-BA60-41CD5585B5E8}"/>
              </a:ext>
            </a:extLst>
          </p:cNvPr>
          <p:cNvSpPr txBox="1"/>
          <p:nvPr/>
        </p:nvSpPr>
        <p:spPr>
          <a:xfrm>
            <a:off x="6418864" y="37913"/>
            <a:ext cx="5089994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b="1" dirty="0"/>
              <a:t>Specifika mål i sammanfattning</a:t>
            </a:r>
          </a:p>
          <a:p>
            <a:pPr algn="l"/>
            <a:endParaRPr lang="sv-SE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+mj-lt"/>
              </a:rPr>
              <a:t>Utveckla och förbättra forsknings-och innovationskapaciteten och användningen av avancerad teknik</a:t>
            </a:r>
          </a:p>
          <a:p>
            <a:pPr algn="l"/>
            <a:endParaRPr lang="sv-SE" dirty="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+mj-lt"/>
              </a:rPr>
              <a:t>Förbättra de små och medelstora företagens hållbara tillväxt och konkurrenskraft…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v-SE" dirty="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+mj-lt"/>
              </a:rPr>
              <a:t>Främja klimatanpassning…</a:t>
            </a:r>
          </a:p>
          <a:p>
            <a:pPr algn="l"/>
            <a:endParaRPr lang="sv-SE" dirty="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+mj-lt"/>
              </a:rPr>
              <a:t>Främja övergången till en cirkulär ekonomi…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v-SE" dirty="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+mj-lt"/>
              </a:rPr>
              <a:t>Stärka arbetsmarknadens effektivitet…</a:t>
            </a:r>
          </a:p>
          <a:p>
            <a:pPr algn="l"/>
            <a:endParaRPr lang="sv-SE" dirty="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+mj-lt"/>
              </a:rPr>
              <a:t>Förbättra livslångt lärande genom att utveckla tillgänglig infrastruktur … för distansutbildning och onlinekurser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v-SE" dirty="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+mj-lt"/>
              </a:rPr>
              <a:t>Främja kulturens och den hållbara turismens roll i ekonomisk utveckling och social innovation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v-SE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+mj-lt"/>
              </a:rPr>
              <a:t>Andra aktiviteter för att stödja bättre styrning genom samarbete</a:t>
            </a:r>
            <a:endParaRPr lang="sv-SE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6F6F7329-8984-465B-ADB6-2EE4097F0AFD}"/>
              </a:ext>
            </a:extLst>
          </p:cNvPr>
          <p:cNvSpPr txBox="1"/>
          <p:nvPr/>
        </p:nvSpPr>
        <p:spPr>
          <a:xfrm>
            <a:off x="683141" y="2036365"/>
            <a:ext cx="4377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Läs mer här</a:t>
            </a:r>
          </a:p>
          <a:p>
            <a:endParaRPr lang="sv-SE" b="1" dirty="0"/>
          </a:p>
          <a:p>
            <a:r>
              <a:rPr lang="sv-SE" b="1" dirty="0"/>
              <a:t>www.interreg-sverige-norge.com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09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</TotalTime>
  <Words>359</Words>
  <Application>Microsoft Office PowerPoint</Application>
  <PresentationFormat>Bredbild</PresentationFormat>
  <Paragraphs>113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Office-tema</vt:lpstr>
      <vt:lpstr>Interreg Sverige-Norge 2021-2027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Interreg Sverige-Norge 2021-2027</dc:title>
  <dc:creator>Westerlund Annica</dc:creator>
  <cp:lastModifiedBy>Nässén Maud</cp:lastModifiedBy>
  <cp:revision>2</cp:revision>
  <dcterms:created xsi:type="dcterms:W3CDTF">2022-05-13T08:09:10Z</dcterms:created>
  <dcterms:modified xsi:type="dcterms:W3CDTF">2022-05-16T09:22:51Z</dcterms:modified>
</cp:coreProperties>
</file>